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0" r:id="rId2"/>
    <p:sldId id="257" r:id="rId3"/>
    <p:sldId id="272" r:id="rId4"/>
    <p:sldId id="273" r:id="rId5"/>
    <p:sldId id="275" r:id="rId6"/>
    <p:sldId id="274" r:id="rId7"/>
    <p:sldId id="277" r:id="rId8"/>
    <p:sldId id="276" r:id="rId9"/>
    <p:sldId id="256" r:id="rId10"/>
    <p:sldId id="258" r:id="rId11"/>
    <p:sldId id="260" r:id="rId12"/>
    <p:sldId id="262" r:id="rId13"/>
    <p:sldId id="263" r:id="rId14"/>
    <p:sldId id="264" r:id="rId15"/>
    <p:sldId id="267" r:id="rId16"/>
    <p:sldId id="268" r:id="rId17"/>
    <p:sldId id="269" r:id="rId18"/>
    <p:sldId id="259" r:id="rId19"/>
    <p:sldId id="271" r:id="rId20"/>
    <p:sldId id="266" r:id="rId21"/>
    <p:sldId id="26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86" autoAdjust="0"/>
  </p:normalViewPr>
  <p:slideViewPr>
    <p:cSldViewPr>
      <p:cViewPr>
        <p:scale>
          <a:sx n="60" d="100"/>
          <a:sy n="60" d="100"/>
        </p:scale>
        <p:origin x="-1434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F26D6-9436-4E87-99C0-0694200B4936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A02EB-06F5-4B15-A8E9-2F9FE7613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72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A02EB-06F5-4B15-A8E9-2F9FE761362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053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EE4E-BB1D-4E05-B328-AB3DFF9CA270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D1C6-5C89-4FBB-921A-17CE3A5D6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020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EE4E-BB1D-4E05-B328-AB3DFF9CA270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D1C6-5C89-4FBB-921A-17CE3A5D6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795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EE4E-BB1D-4E05-B328-AB3DFF9CA270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D1C6-5C89-4FBB-921A-17CE3A5D6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58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EE4E-BB1D-4E05-B328-AB3DFF9CA270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D1C6-5C89-4FBB-921A-17CE3A5D6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957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EE4E-BB1D-4E05-B328-AB3DFF9CA270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D1C6-5C89-4FBB-921A-17CE3A5D6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15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EE4E-BB1D-4E05-B328-AB3DFF9CA270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D1C6-5C89-4FBB-921A-17CE3A5D6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24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EE4E-BB1D-4E05-B328-AB3DFF9CA270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D1C6-5C89-4FBB-921A-17CE3A5D6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713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EE4E-BB1D-4E05-B328-AB3DFF9CA270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D1C6-5C89-4FBB-921A-17CE3A5D6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92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EE4E-BB1D-4E05-B328-AB3DFF9CA270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D1C6-5C89-4FBB-921A-17CE3A5D6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89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EE4E-BB1D-4E05-B328-AB3DFF9CA270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D1C6-5C89-4FBB-921A-17CE3A5D6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444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BEE4E-BB1D-4E05-B328-AB3DFF9CA270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D1C6-5C89-4FBB-921A-17CE3A5D6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54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BEE4E-BB1D-4E05-B328-AB3DFF9CA270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9D1C6-5C89-4FBB-921A-17CE3A5D6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33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PJ_ZEBh1Bk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Phonics Meeting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What would you like to know?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75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3808" y="188640"/>
            <a:ext cx="5688632" cy="1314796"/>
          </a:xfrm>
        </p:spPr>
        <p:txBody>
          <a:bodyPr/>
          <a:lstStyle/>
          <a:p>
            <a:r>
              <a:rPr lang="en-GB" dirty="0" smtClean="0"/>
              <a:t>Example test papers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0" r="14554"/>
          <a:stretch/>
        </p:blipFill>
        <p:spPr>
          <a:xfrm>
            <a:off x="262167" y="116632"/>
            <a:ext cx="2187448" cy="309634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23928" y="1503436"/>
            <a:ext cx="4896544" cy="4589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 smtClean="0"/>
              <a:t>This is an example of a paper that will be sent out closer to the Phonics Screening test.</a:t>
            </a:r>
          </a:p>
          <a:p>
            <a:pPr algn="l"/>
            <a:endParaRPr lang="en-GB" sz="2800" dirty="0"/>
          </a:p>
          <a:p>
            <a:pPr algn="l"/>
            <a:r>
              <a:rPr lang="en-GB" sz="2800" dirty="0" smtClean="0"/>
              <a:t>Alien words are clearly defined through the pictures to the right.</a:t>
            </a:r>
            <a:endParaRPr lang="en-GB" sz="2800" dirty="0"/>
          </a:p>
        </p:txBody>
      </p:sp>
      <p:pic>
        <p:nvPicPr>
          <p:cNvPr id="2050" name="Picture 2" descr="http://www.examninja.co.uk/image/cache/data/product/9781407128498-303-600x6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1" r="15337" b="3807"/>
          <a:stretch/>
        </p:blipFill>
        <p:spPr bwMode="auto">
          <a:xfrm>
            <a:off x="1368754" y="3409034"/>
            <a:ext cx="2232247" cy="313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48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Helping your child to read words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Read sounds from left to right</a:t>
            </a:r>
            <a:br>
              <a:rPr lang="en-GB" dirty="0" smtClean="0"/>
            </a:br>
            <a:r>
              <a:rPr lang="en-GB" dirty="0" smtClean="0"/>
              <a:t>Recognising diagraphs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4077072"/>
            <a:ext cx="5256584" cy="132474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9600" dirty="0" smtClean="0"/>
              <a:t>phone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137125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9600" dirty="0" smtClean="0"/>
              <a:t>might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76926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9600" dirty="0" smtClean="0"/>
              <a:t>made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180896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9552" y="2337333"/>
            <a:ext cx="8229600" cy="18837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9600" dirty="0" smtClean="0"/>
              <a:t>shining</a:t>
            </a:r>
            <a:r>
              <a:rPr lang="en-GB" sz="100" dirty="0" smtClean="0"/>
              <a:t>00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274700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-20746" y="2424351"/>
            <a:ext cx="8229600" cy="1684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9600" dirty="0" err="1" smtClean="0"/>
              <a:t>tirl</a:t>
            </a:r>
            <a:endParaRPr lang="en-GB" sz="9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8" t="54817" r="22337" b="28347"/>
          <a:stretch/>
        </p:blipFill>
        <p:spPr>
          <a:xfrm>
            <a:off x="5508104" y="1969038"/>
            <a:ext cx="2372068" cy="231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3528" y="2420888"/>
            <a:ext cx="8229600" cy="1684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9600" dirty="0" smtClean="0"/>
              <a:t>flouter</a:t>
            </a:r>
            <a:endParaRPr lang="en-GB" sz="9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1" t="34897" r="22337" b="48614"/>
          <a:stretch/>
        </p:blipFill>
        <p:spPr>
          <a:xfrm>
            <a:off x="6156176" y="2250831"/>
            <a:ext cx="2360455" cy="203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7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3528" y="2420888"/>
            <a:ext cx="8229600" cy="16127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9600" dirty="0" err="1" smtClean="0"/>
              <a:t>snoof</a:t>
            </a:r>
            <a:endParaRPr lang="en-GB" sz="9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5" t="14861" r="22896" b="68329"/>
          <a:stretch/>
        </p:blipFill>
        <p:spPr>
          <a:xfrm>
            <a:off x="6527409" y="2348880"/>
            <a:ext cx="1800665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0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Alternative sound</a:t>
            </a:r>
            <a:r>
              <a:rPr lang="en-GB" dirty="0"/>
              <a:t>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u="sng" dirty="0" err="1" smtClean="0">
                <a:solidFill>
                  <a:srgbClr val="FF0000"/>
                </a:solidFill>
              </a:rPr>
              <a:t>ea</a:t>
            </a:r>
            <a:r>
              <a:rPr lang="en-GB" dirty="0" smtClean="0">
                <a:solidFill>
                  <a:srgbClr val="FF0000"/>
                </a:solidFill>
              </a:rPr>
              <a:t>	</a:t>
            </a:r>
            <a:r>
              <a:rPr lang="en-GB" dirty="0" smtClean="0"/>
              <a:t>	tr</a:t>
            </a:r>
            <a:r>
              <a:rPr lang="en-GB" dirty="0" smtClean="0">
                <a:solidFill>
                  <a:srgbClr val="FF0000"/>
                </a:solidFill>
              </a:rPr>
              <a:t>ea</a:t>
            </a:r>
            <a:r>
              <a:rPr lang="en-GB" dirty="0" smtClean="0"/>
              <a:t>t</a:t>
            </a:r>
            <a:r>
              <a:rPr lang="en-GB" dirty="0">
                <a:solidFill>
                  <a:srgbClr val="FF0000"/>
                </a:solidFill>
              </a:rPr>
              <a:t>	</a:t>
            </a:r>
            <a:r>
              <a:rPr lang="en-GB" dirty="0" smtClean="0">
                <a:solidFill>
                  <a:srgbClr val="FF0000"/>
                </a:solidFill>
              </a:rPr>
              <a:t>	</a:t>
            </a:r>
            <a:r>
              <a:rPr lang="en-GB" dirty="0" smtClean="0"/>
              <a:t>h</a:t>
            </a:r>
            <a:r>
              <a:rPr lang="en-GB" dirty="0" smtClean="0">
                <a:solidFill>
                  <a:srgbClr val="FF0000"/>
                </a:solidFill>
              </a:rPr>
              <a:t>ea</a:t>
            </a:r>
            <a:r>
              <a:rPr lang="en-GB" dirty="0" smtClean="0"/>
              <a:t>d</a:t>
            </a:r>
            <a:r>
              <a:rPr lang="en-GB" dirty="0" smtClean="0">
                <a:solidFill>
                  <a:srgbClr val="FF0000"/>
                </a:solidFill>
              </a:rPr>
              <a:t>  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u="sng" dirty="0" err="1" smtClean="0">
                <a:solidFill>
                  <a:srgbClr val="FF0000"/>
                </a:solidFill>
              </a:rPr>
              <a:t>ow</a:t>
            </a:r>
            <a:r>
              <a:rPr lang="en-GB" dirty="0">
                <a:solidFill>
                  <a:srgbClr val="FF0000"/>
                </a:solidFill>
              </a:rPr>
              <a:t>	</a:t>
            </a:r>
            <a:r>
              <a:rPr lang="en-GB" dirty="0" smtClean="0">
                <a:solidFill>
                  <a:srgbClr val="FF0000"/>
                </a:solidFill>
              </a:rPr>
              <a:t>	</a:t>
            </a:r>
            <a:r>
              <a:rPr lang="en-GB" dirty="0" smtClean="0"/>
              <a:t>cr</a:t>
            </a:r>
            <a:r>
              <a:rPr lang="en-GB" dirty="0" smtClean="0">
                <a:solidFill>
                  <a:srgbClr val="FF0000"/>
                </a:solidFill>
              </a:rPr>
              <a:t>ow</a:t>
            </a:r>
            <a:r>
              <a:rPr lang="en-GB" dirty="0" smtClean="0"/>
              <a:t>n	bl</a:t>
            </a:r>
            <a:r>
              <a:rPr lang="en-GB" dirty="0" smtClean="0">
                <a:solidFill>
                  <a:srgbClr val="FF0000"/>
                </a:solidFill>
              </a:rPr>
              <a:t>ow</a:t>
            </a:r>
          </a:p>
          <a:p>
            <a:endParaRPr lang="en-GB" dirty="0"/>
          </a:p>
          <a:p>
            <a:r>
              <a:rPr lang="en-GB" u="sng" dirty="0" smtClean="0">
                <a:solidFill>
                  <a:srgbClr val="FF0000"/>
                </a:solidFill>
              </a:rPr>
              <a:t>ear</a:t>
            </a:r>
            <a:r>
              <a:rPr lang="en-GB" dirty="0" smtClean="0">
                <a:solidFill>
                  <a:srgbClr val="FF0000"/>
                </a:solidFill>
              </a:rPr>
              <a:t>	</a:t>
            </a:r>
            <a:r>
              <a:rPr lang="en-GB" dirty="0" smtClean="0"/>
              <a:t>	b</a:t>
            </a:r>
            <a:r>
              <a:rPr lang="en-GB" dirty="0" smtClean="0">
                <a:solidFill>
                  <a:srgbClr val="FF0000"/>
                </a:solidFill>
              </a:rPr>
              <a:t>ear		</a:t>
            </a:r>
            <a:r>
              <a:rPr lang="en-GB" dirty="0" smtClean="0"/>
              <a:t>f</a:t>
            </a:r>
            <a:r>
              <a:rPr lang="en-GB" dirty="0" smtClean="0">
                <a:solidFill>
                  <a:srgbClr val="FF0000"/>
                </a:solidFill>
              </a:rPr>
              <a:t>ear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/>
              <a:t>Alien words – either pronunciation can be accepted</a:t>
            </a:r>
          </a:p>
          <a:p>
            <a:endParaRPr lang="en-GB" dirty="0"/>
          </a:p>
          <a:p>
            <a:r>
              <a:rPr lang="en-GB" dirty="0" err="1" smtClean="0"/>
              <a:t>tr</a:t>
            </a:r>
            <a:r>
              <a:rPr lang="en-GB" dirty="0" err="1" smtClean="0">
                <a:solidFill>
                  <a:srgbClr val="FF0000"/>
                </a:solidFill>
              </a:rPr>
              <a:t>ow</a:t>
            </a:r>
            <a:r>
              <a:rPr lang="en-GB" dirty="0" err="1" smtClean="0"/>
              <a:t>er</a:t>
            </a:r>
            <a:r>
              <a:rPr lang="en-GB" dirty="0" smtClean="0"/>
              <a:t>/</a:t>
            </a:r>
            <a:r>
              <a:rPr lang="en-GB" dirty="0" err="1" smtClean="0"/>
              <a:t>cr</a:t>
            </a:r>
            <a:r>
              <a:rPr lang="en-GB" dirty="0" err="1" smtClean="0">
                <a:solidFill>
                  <a:srgbClr val="FF0000"/>
                </a:solidFill>
              </a:rPr>
              <a:t>ea</a:t>
            </a:r>
            <a:r>
              <a:rPr lang="en-GB" dirty="0" err="1" smtClean="0"/>
              <a:t>t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9819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Practising at Home…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Read </a:t>
            </a:r>
            <a:r>
              <a:rPr lang="en-GB" dirty="0" smtClean="0"/>
              <a:t>phonics </a:t>
            </a:r>
            <a:r>
              <a:rPr lang="en-GB" dirty="0" err="1" smtClean="0"/>
              <a:t>keyring</a:t>
            </a:r>
            <a:r>
              <a:rPr lang="en-GB" dirty="0" smtClean="0"/>
              <a:t> </a:t>
            </a:r>
            <a:r>
              <a:rPr lang="en-GB" dirty="0" smtClean="0"/>
              <a:t>as well as any books you have daily. Short but frequent sessions are much better.</a:t>
            </a:r>
          </a:p>
          <a:p>
            <a:r>
              <a:rPr lang="en-GB" dirty="0" smtClean="0"/>
              <a:t>Take children’s last answer – getting children in to the habit of sounding out and then saying the whole word blended.</a:t>
            </a:r>
          </a:p>
          <a:p>
            <a:r>
              <a:rPr lang="en-GB" dirty="0" smtClean="0"/>
              <a:t>No </a:t>
            </a:r>
            <a:r>
              <a:rPr lang="en-GB" dirty="0" smtClean="0"/>
              <a:t>pressure on children – we say they will just read some words to us.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40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en-GB" dirty="0" smtClean="0"/>
              <a:t>Phonics Screening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7920880" cy="3649960"/>
          </a:xfrm>
        </p:spPr>
        <p:txBody>
          <a:bodyPr>
            <a:noAutofit/>
          </a:bodyPr>
          <a:lstStyle/>
          <a:p>
            <a:r>
              <a:rPr lang="en-GB" sz="2400" dirty="0" smtClean="0"/>
              <a:t>The screening is usually the second week of June TBC – extra effort now will make a big difference</a:t>
            </a:r>
          </a:p>
          <a:p>
            <a:endParaRPr lang="en-GB" sz="2400" dirty="0"/>
          </a:p>
          <a:p>
            <a:r>
              <a:rPr lang="en-GB" sz="2400" dirty="0" smtClean="0"/>
              <a:t>40 words – 20 real and 20 ‘alien’ words</a:t>
            </a:r>
          </a:p>
          <a:p>
            <a:endParaRPr lang="en-GB" sz="2400" dirty="0"/>
          </a:p>
          <a:p>
            <a:r>
              <a:rPr lang="en-GB" sz="2400" dirty="0" smtClean="0"/>
              <a:t>Done with class teacher</a:t>
            </a:r>
          </a:p>
          <a:p>
            <a:endParaRPr lang="en-GB" sz="2400" dirty="0"/>
          </a:p>
          <a:p>
            <a:r>
              <a:rPr lang="en-GB" sz="2400" dirty="0" smtClean="0"/>
              <a:t>Anticipated </a:t>
            </a:r>
            <a:r>
              <a:rPr lang="en-GB" sz="2400" dirty="0" smtClean="0"/>
              <a:t>pass mark to be around 35 out of 40</a:t>
            </a:r>
          </a:p>
          <a:p>
            <a:endParaRPr lang="en-GB" sz="2400" dirty="0"/>
          </a:p>
          <a:p>
            <a:r>
              <a:rPr lang="en-GB" sz="2400" dirty="0" smtClean="0"/>
              <a:t>Able to re-sit in Y2</a:t>
            </a:r>
          </a:p>
        </p:txBody>
      </p:sp>
    </p:spTree>
    <p:extLst>
      <p:ext uri="{BB962C8B-B14F-4D97-AF65-F5344CB8AC3E}">
        <p14:creationId xmlns:p14="http://schemas.microsoft.com/office/powerpoint/2010/main" val="297122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https://www.youtube.com/watch?v=IPJ_ZEBh1Bk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1400" dirty="0" smtClean="0"/>
              <a:t>0.40-3.48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6873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7787208" cy="1684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 smtClean="0"/>
              <a:t>Any questions?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258304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be done at home?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Read to and with your children </a:t>
            </a:r>
            <a:r>
              <a:rPr lang="en-GB" b="1" dirty="0"/>
              <a:t>daily</a:t>
            </a:r>
            <a:r>
              <a:rPr lang="en-GB" dirty="0"/>
              <a:t>. We recommend at least fifteen minutes.</a:t>
            </a:r>
          </a:p>
          <a:p>
            <a:endParaRPr lang="en-GB" dirty="0" smtClean="0"/>
          </a:p>
          <a:p>
            <a:r>
              <a:rPr lang="en-GB" dirty="0" smtClean="0"/>
              <a:t>Phonics keyrings </a:t>
            </a:r>
            <a:r>
              <a:rPr lang="en-GB" i="1" dirty="0" smtClean="0"/>
              <a:t>must </a:t>
            </a:r>
            <a:r>
              <a:rPr lang="en-GB" dirty="0" smtClean="0"/>
              <a:t>be looked at daily. Encourage the children read out loud. Put words with this sound. </a:t>
            </a:r>
            <a:r>
              <a:rPr lang="en-GB" i="1" dirty="0" smtClean="0"/>
              <a:t>DO NOT</a:t>
            </a:r>
            <a:r>
              <a:rPr lang="en-GB" dirty="0" smtClean="0"/>
              <a:t> ask the children to think of their own words as it could result in misconceptions. E.g. “ow” making the middle sound in “loud”.</a:t>
            </a:r>
          </a:p>
        </p:txBody>
      </p:sp>
    </p:spTree>
    <p:extLst>
      <p:ext uri="{BB962C8B-B14F-4D97-AF65-F5344CB8AC3E}">
        <p14:creationId xmlns:p14="http://schemas.microsoft.com/office/powerpoint/2010/main" val="249469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 Books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Each week, your child will be given two reading books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One is to develop their phonetic knowledge and application </a:t>
            </a:r>
          </a:p>
          <a:p>
            <a:pPr lvl="1"/>
            <a:r>
              <a:rPr lang="en-GB" dirty="0" smtClean="0"/>
              <a:t>One is to practise/rehearse their knowledge and continue to build their </a:t>
            </a:r>
            <a:r>
              <a:rPr lang="en-GB" dirty="0" smtClean="0"/>
              <a:t>fluency</a:t>
            </a:r>
          </a:p>
          <a:p>
            <a:pPr lvl="1"/>
            <a:r>
              <a:rPr lang="en-GB" dirty="0" smtClean="0"/>
              <a:t>If your child is struggling to identify a specific sound, stop and work on this before proceeding</a:t>
            </a:r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7428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pre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8" t="22668" r="31720" b="12351"/>
          <a:stretch/>
        </p:blipFill>
        <p:spPr bwMode="auto">
          <a:xfrm>
            <a:off x="1468487" y="260648"/>
            <a:ext cx="6271865" cy="627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83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pre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 previe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8" t="23526" r="30823" b="12286"/>
          <a:stretch/>
        </p:blipFill>
        <p:spPr bwMode="auto">
          <a:xfrm>
            <a:off x="1108447" y="188640"/>
            <a:ext cx="6847929" cy="646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24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pre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4" t="22863" r="41412" b="18111"/>
          <a:stretch/>
        </p:blipFill>
        <p:spPr bwMode="auto">
          <a:xfrm rot="16200000">
            <a:off x="2412713" y="-907987"/>
            <a:ext cx="4392489" cy="860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7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t="23575" r="41415" b="18833"/>
          <a:stretch/>
        </p:blipFill>
        <p:spPr bwMode="auto">
          <a:xfrm rot="16200000">
            <a:off x="2308250" y="-643953"/>
            <a:ext cx="4536504" cy="850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96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9992" y="2708920"/>
            <a:ext cx="4499992" cy="1730623"/>
          </a:xfrm>
        </p:spPr>
        <p:txBody>
          <a:bodyPr>
            <a:noAutofit/>
          </a:bodyPr>
          <a:lstStyle/>
          <a:p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Phonics flash cards</a:t>
            </a:r>
            <a:br>
              <a:rPr lang="en-GB" sz="3600" dirty="0" smtClean="0"/>
            </a:br>
            <a:r>
              <a:rPr lang="en-GB" sz="3600" dirty="0" smtClean="0"/>
              <a:t>Amazon – around £30</a:t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Kindle app for phonics screening test - £3</a:t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Websites: Oxford Owl, Phonics Play and Top Marks</a:t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dirty="0"/>
          </a:p>
        </p:txBody>
      </p:sp>
      <p:sp>
        <p:nvSpPr>
          <p:cNvPr id="4" name="AutoShape 2" descr="letters and sounds flash cards-phase f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2" t="6584" r="17295" b="8274"/>
          <a:stretch/>
        </p:blipFill>
        <p:spPr>
          <a:xfrm>
            <a:off x="683568" y="404664"/>
            <a:ext cx="3595966" cy="554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6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253</TotalTime>
  <Words>300</Words>
  <Application>Microsoft Office PowerPoint</Application>
  <PresentationFormat>On-screen Show (4:3)</PresentationFormat>
  <Paragraphs>60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Phonics Meeting</vt:lpstr>
      <vt:lpstr>Phonics Screening</vt:lpstr>
      <vt:lpstr>What can be done at home?</vt:lpstr>
      <vt:lpstr>Reading Books </vt:lpstr>
      <vt:lpstr>PowerPoint Presentation</vt:lpstr>
      <vt:lpstr>PowerPoint Presentation</vt:lpstr>
      <vt:lpstr>PowerPoint Presentation</vt:lpstr>
      <vt:lpstr>PowerPoint Presentation</vt:lpstr>
      <vt:lpstr> Phonics flash cards Amazon – around £30  Kindle app for phonics screening test - £3  Websites: Oxford Owl, Phonics Play and Top Marks  </vt:lpstr>
      <vt:lpstr>Example test papers</vt:lpstr>
      <vt:lpstr>    Helping your child to read words  Read sounds from left to right Recognising diagraphs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Alternative sounds</vt:lpstr>
      <vt:lpstr>Practising at Home…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 Screening</dc:title>
  <dc:creator>Bethany Plunkett</dc:creator>
  <cp:lastModifiedBy>declanevans1994@outlook.com</cp:lastModifiedBy>
  <cp:revision>19</cp:revision>
  <dcterms:created xsi:type="dcterms:W3CDTF">2016-05-09T14:46:41Z</dcterms:created>
  <dcterms:modified xsi:type="dcterms:W3CDTF">2022-03-07T16:16:08Z</dcterms:modified>
</cp:coreProperties>
</file>