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5" autoAdjust="0"/>
  </p:normalViewPr>
  <p:slideViewPr>
    <p:cSldViewPr>
      <p:cViewPr varScale="1">
        <p:scale>
          <a:sx n="68" d="100"/>
          <a:sy n="68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EA3909-E1E1-4F23-A3C8-E6EAF6511814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FA404A-76D0-4B8A-AE18-649A6DCA48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A3909-E1E1-4F23-A3C8-E6EAF6511814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FA404A-76D0-4B8A-AE18-649A6DCA48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A3909-E1E1-4F23-A3C8-E6EAF6511814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FA404A-76D0-4B8A-AE18-649A6DCA48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A3909-E1E1-4F23-A3C8-E6EAF6511814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FA404A-76D0-4B8A-AE18-649A6DCA48A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A3909-E1E1-4F23-A3C8-E6EAF6511814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FA404A-76D0-4B8A-AE18-649A6DCA48A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A3909-E1E1-4F23-A3C8-E6EAF6511814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FA404A-76D0-4B8A-AE18-649A6DCA48A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A3909-E1E1-4F23-A3C8-E6EAF6511814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FA404A-76D0-4B8A-AE18-649A6DCA48A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A3909-E1E1-4F23-A3C8-E6EAF6511814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FA404A-76D0-4B8A-AE18-649A6DCA48A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A3909-E1E1-4F23-A3C8-E6EAF6511814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FA404A-76D0-4B8A-AE18-649A6DCA48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8EA3909-E1E1-4F23-A3C8-E6EAF6511814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FA404A-76D0-4B8A-AE18-649A6DCA48A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EA3909-E1E1-4F23-A3C8-E6EAF6511814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FA404A-76D0-4B8A-AE18-649A6DCA48A3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8EA3909-E1E1-4F23-A3C8-E6EAF6511814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FA404A-76D0-4B8A-AE18-649A6DCA48A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KS1 SATs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10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79296" cy="4781128"/>
          </a:xfrm>
        </p:spPr>
        <p:txBody>
          <a:bodyPr>
            <a:normAutofit/>
          </a:bodyPr>
          <a:lstStyle/>
          <a:p>
            <a:r>
              <a:rPr lang="en-GB" sz="2600" dirty="0" smtClean="0">
                <a:latin typeface="SassoonPrimaryInfant" pitchFamily="2" charset="0"/>
              </a:rPr>
              <a:t>6 Tests – Maths Reasoning</a:t>
            </a:r>
          </a:p>
          <a:p>
            <a:pPr marL="109728" indent="0">
              <a:buNone/>
            </a:pPr>
            <a:r>
              <a:rPr lang="en-GB" sz="2600" dirty="0">
                <a:latin typeface="SassoonPrimaryInfant" pitchFamily="2" charset="0"/>
              </a:rPr>
              <a:t> </a:t>
            </a:r>
            <a:r>
              <a:rPr lang="en-GB" sz="2600" dirty="0" smtClean="0">
                <a:latin typeface="SassoonPrimaryInfant" pitchFamily="2" charset="0"/>
              </a:rPr>
              <a:t>              Maths Arithmetic</a:t>
            </a:r>
            <a:endParaRPr lang="en-GB" sz="2600" dirty="0">
              <a:latin typeface="SassoonPrimaryInfant" pitchFamily="2" charset="0"/>
            </a:endParaRPr>
          </a:p>
          <a:p>
            <a:pPr marL="109728" indent="0">
              <a:buNone/>
            </a:pPr>
            <a:r>
              <a:rPr lang="en-GB" sz="2600" dirty="0" smtClean="0">
                <a:latin typeface="SassoonPrimaryInfant" pitchFamily="2" charset="0"/>
              </a:rPr>
              <a:t>               English Reading (2 papers) </a:t>
            </a:r>
            <a:r>
              <a:rPr lang="en-GB" sz="2600" dirty="0">
                <a:latin typeface="SassoonPrimaryInfant" pitchFamily="2" charset="0"/>
              </a:rPr>
              <a:t> </a:t>
            </a:r>
            <a:endParaRPr lang="en-GB" sz="2600" dirty="0" smtClean="0">
              <a:latin typeface="SassoonPrimaryInfant" pitchFamily="2" charset="0"/>
            </a:endParaRPr>
          </a:p>
          <a:p>
            <a:pPr marL="109728" indent="0">
              <a:buNone/>
            </a:pPr>
            <a:r>
              <a:rPr lang="en-GB" sz="2600" dirty="0">
                <a:latin typeface="SassoonPrimaryInfant" pitchFamily="2" charset="0"/>
              </a:rPr>
              <a:t> </a:t>
            </a:r>
            <a:r>
              <a:rPr lang="en-GB" sz="2600" dirty="0" smtClean="0">
                <a:latin typeface="SassoonPrimaryInfant" pitchFamily="2" charset="0"/>
              </a:rPr>
              <a:t>              Spelling</a:t>
            </a:r>
            <a:endParaRPr lang="en-GB" sz="2600" dirty="0">
              <a:latin typeface="SassoonPrimaryInfant" pitchFamily="2" charset="0"/>
            </a:endParaRPr>
          </a:p>
          <a:p>
            <a:pPr marL="109728" indent="0">
              <a:buNone/>
            </a:pPr>
            <a:r>
              <a:rPr lang="en-GB" sz="2600" dirty="0" smtClean="0">
                <a:latin typeface="SassoonPrimaryInfant" pitchFamily="2" charset="0"/>
              </a:rPr>
              <a:t>               Grammar</a:t>
            </a:r>
          </a:p>
          <a:p>
            <a:r>
              <a:rPr lang="en-GB" dirty="0" smtClean="0">
                <a:latin typeface="SassoonPrimaryInfant" pitchFamily="2" charset="0"/>
              </a:rPr>
              <a:t>Testing happens throughout May.</a:t>
            </a:r>
          </a:p>
          <a:p>
            <a:r>
              <a:rPr lang="en-GB" dirty="0" smtClean="0">
                <a:latin typeface="SassoonPrimaryInfant" pitchFamily="2" charset="0"/>
              </a:rPr>
              <a:t>We refer to the SATs as ‘booklets’ to the children, rather than calling them tests.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Parents Need to Know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66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748464" cy="5044016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SassoonPrimaryInfant" pitchFamily="2" charset="0"/>
              </a:rPr>
              <a:t>Two papers.</a:t>
            </a:r>
          </a:p>
          <a:p>
            <a:r>
              <a:rPr lang="en-GB" dirty="0" smtClean="0">
                <a:latin typeface="SassoonPrimaryInfant" pitchFamily="2" charset="0"/>
              </a:rPr>
              <a:t>Both have a lot of reading </a:t>
            </a:r>
            <a:r>
              <a:rPr lang="en-GB" dirty="0" smtClean="0">
                <a:latin typeface="SassoonPrimaryInfant" pitchFamily="2" charset="0"/>
              </a:rPr>
              <a:t>content.</a:t>
            </a:r>
            <a:endParaRPr lang="en-GB" dirty="0" smtClean="0">
              <a:latin typeface="SassoonPrimaryInfant" pitchFamily="2" charset="0"/>
            </a:endParaRPr>
          </a:p>
          <a:p>
            <a:r>
              <a:rPr lang="en-GB" dirty="0" smtClean="0">
                <a:latin typeface="SassoonPrimaryInfant" pitchFamily="2" charset="0"/>
              </a:rPr>
              <a:t>A mix of multiple choice and written answers needed.</a:t>
            </a:r>
          </a:p>
          <a:p>
            <a:r>
              <a:rPr lang="en-GB" dirty="0" smtClean="0">
                <a:latin typeface="SassoonPrimaryInfant" pitchFamily="2" charset="0"/>
              </a:rPr>
              <a:t>Teachers are not allowed to give ANY help!  It is expected that the children read every day with a high level of independence.</a:t>
            </a:r>
          </a:p>
          <a:p>
            <a:r>
              <a:rPr lang="en-GB" dirty="0" smtClean="0">
                <a:latin typeface="SassoonPrimaryInfant" pitchFamily="2" charset="0"/>
              </a:rPr>
              <a:t>Parents can help by continuing to read daily, with their child, for at least </a:t>
            </a:r>
            <a:r>
              <a:rPr lang="en-GB" dirty="0">
                <a:latin typeface="SassoonPrimaryInfant" pitchFamily="2" charset="0"/>
              </a:rPr>
              <a:t>3</a:t>
            </a:r>
            <a:r>
              <a:rPr lang="en-GB" dirty="0" smtClean="0">
                <a:latin typeface="SassoonPrimaryInfant" pitchFamily="2" charset="0"/>
              </a:rPr>
              <a:t>0 minutes.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/>
          </a:bodyPr>
          <a:lstStyle/>
          <a:p>
            <a:r>
              <a:rPr lang="en-GB" dirty="0" smtClean="0"/>
              <a:t>Reading Papers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39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SassoonPrimaryInfant" pitchFamily="2" charset="0"/>
              </a:rPr>
              <a:t>Two papers</a:t>
            </a:r>
          </a:p>
          <a:p>
            <a:r>
              <a:rPr lang="en-GB" dirty="0" smtClean="0">
                <a:latin typeface="SassoonPrimaryInfant" pitchFamily="2" charset="0"/>
              </a:rPr>
              <a:t>One is problem solving and reasoning and the other is arithmetic.</a:t>
            </a:r>
          </a:p>
          <a:p>
            <a:r>
              <a:rPr lang="en-GB" dirty="0" smtClean="0">
                <a:latin typeface="SassoonPrimaryInfant" pitchFamily="2" charset="0"/>
              </a:rPr>
              <a:t>Helping at home -</a:t>
            </a:r>
          </a:p>
          <a:p>
            <a:pPr marL="109728" indent="0">
              <a:buNone/>
            </a:pPr>
            <a:r>
              <a:rPr lang="en-GB" dirty="0" smtClean="0">
                <a:latin typeface="SassoonPrimaryInfant" pitchFamily="2" charset="0"/>
              </a:rPr>
              <a:t>Children need to know 2, 3, 5 and 10 times tables. These appear in different formats.       </a:t>
            </a:r>
          </a:p>
          <a:p>
            <a:pPr marL="109728" indent="0">
              <a:buNone/>
            </a:pPr>
            <a:r>
              <a:rPr lang="en-GB" dirty="0">
                <a:latin typeface="SassoonPrimaryInfant" pitchFamily="2" charset="0"/>
              </a:rPr>
              <a:t> </a:t>
            </a:r>
            <a:r>
              <a:rPr lang="en-GB" dirty="0" smtClean="0">
                <a:latin typeface="SassoonPrimaryInfant" pitchFamily="2" charset="0"/>
              </a:rPr>
              <a:t>       </a:t>
            </a:r>
            <a:r>
              <a:rPr lang="en-GB" dirty="0">
                <a:latin typeface="SassoonPrimaryInfant" pitchFamily="2" charset="0"/>
              </a:rPr>
              <a:t>X 3 = </a:t>
            </a:r>
            <a:r>
              <a:rPr lang="en-GB" dirty="0" smtClean="0">
                <a:latin typeface="SassoonPrimaryInfant" pitchFamily="2" charset="0"/>
              </a:rPr>
              <a:t>18     45 ÷       = 9</a:t>
            </a:r>
          </a:p>
          <a:p>
            <a:pPr marL="109728" indent="0">
              <a:buNone/>
            </a:pPr>
            <a:endParaRPr lang="en-GB" dirty="0">
              <a:latin typeface="SassoonPrimaryInfant" pitchFamily="2" charset="0"/>
            </a:endParaRPr>
          </a:p>
          <a:p>
            <a:pPr marL="109728" indent="0">
              <a:buNone/>
            </a:pPr>
            <a:r>
              <a:rPr lang="en-GB" dirty="0" smtClean="0">
                <a:latin typeface="SassoonPrimaryInfant" pitchFamily="2" charset="0"/>
              </a:rPr>
              <a:t>We will be having some times table theme weeks</a:t>
            </a:r>
            <a:r>
              <a:rPr lang="en-GB" dirty="0">
                <a:latin typeface="SassoonPrimaryInfant" pitchFamily="2" charset="0"/>
              </a:rPr>
              <a:t>.</a:t>
            </a:r>
            <a:r>
              <a:rPr lang="en-GB" dirty="0" smtClean="0">
                <a:latin typeface="SassoonPrimaryInfant" pitchFamily="2" charset="0"/>
              </a:rPr>
              <a:t> Next week is </a:t>
            </a:r>
            <a:r>
              <a:rPr lang="en-GB" dirty="0">
                <a:latin typeface="SassoonPrimaryInfant" pitchFamily="2" charset="0"/>
              </a:rPr>
              <a:t>2</a:t>
            </a:r>
            <a:r>
              <a:rPr lang="en-GB" dirty="0" smtClean="0">
                <a:latin typeface="SassoonPrimaryInfant" pitchFamily="2" charset="0"/>
              </a:rPr>
              <a:t> </a:t>
            </a:r>
            <a:r>
              <a:rPr lang="en-GB" dirty="0" smtClean="0">
                <a:latin typeface="SassoonPrimaryInfant" pitchFamily="2" charset="0"/>
              </a:rPr>
              <a:t>times table week!</a:t>
            </a:r>
            <a:endParaRPr lang="en-GB" dirty="0">
              <a:latin typeface="SassoonPrimaryInfant" pitchFamily="2" charset="0"/>
            </a:endParaRPr>
          </a:p>
          <a:p>
            <a:pPr marL="109728" indent="0">
              <a:buNone/>
            </a:pPr>
            <a:endParaRPr lang="en-GB" dirty="0">
              <a:latin typeface="SassoonPrimaryInfan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Maths Papers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99592" y="4221088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067944" y="4218302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44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SassoonPrimaryInfant" pitchFamily="2" charset="0"/>
              </a:rPr>
              <a:t>Spelling is very important. It is assessed both in the test and through the children’s written work.</a:t>
            </a:r>
          </a:p>
          <a:p>
            <a:r>
              <a:rPr lang="en-GB" dirty="0" smtClean="0">
                <a:latin typeface="SassoonPrimaryInfant" pitchFamily="2" charset="0"/>
              </a:rPr>
              <a:t>The children will be expected to know Keywords and Common Exception Words (the words sent home on keyrings) as well as adding suffixes and spelling rules.</a:t>
            </a:r>
          </a:p>
          <a:p>
            <a:r>
              <a:rPr lang="en-GB" dirty="0" smtClean="0">
                <a:latin typeface="SassoonPrimaryInfant" pitchFamily="2" charset="0"/>
              </a:rPr>
              <a:t>We will </a:t>
            </a:r>
            <a:r>
              <a:rPr lang="en-GB" dirty="0" smtClean="0">
                <a:latin typeface="SassoonPrimaryInfant" pitchFamily="2" charset="0"/>
              </a:rPr>
              <a:t>continue to do</a:t>
            </a:r>
            <a:r>
              <a:rPr lang="en-GB" dirty="0" smtClean="0">
                <a:latin typeface="SassoonPrimaryInfant" pitchFamily="2" charset="0"/>
              </a:rPr>
              <a:t> </a:t>
            </a:r>
            <a:r>
              <a:rPr lang="en-GB" dirty="0" smtClean="0">
                <a:latin typeface="SassoonPrimaryInfant" pitchFamily="2" charset="0"/>
              </a:rPr>
              <a:t>spelling tests weekly.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Spelling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8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SassoonPrimaryInfant" pitchFamily="2" charset="0"/>
              </a:rPr>
              <a:t>This takes the form of different style questions:</a:t>
            </a:r>
          </a:p>
          <a:p>
            <a:pPr lvl="1"/>
            <a:r>
              <a:rPr lang="en-GB" sz="2700" dirty="0">
                <a:latin typeface="SassoonPrimaryInfant" pitchFamily="2" charset="0"/>
              </a:rPr>
              <a:t>F</a:t>
            </a:r>
            <a:r>
              <a:rPr lang="en-GB" sz="2700" dirty="0" smtClean="0">
                <a:latin typeface="SassoonPrimaryInfant" pitchFamily="2" charset="0"/>
              </a:rPr>
              <a:t>illing in blanks </a:t>
            </a:r>
          </a:p>
          <a:p>
            <a:pPr lvl="1"/>
            <a:r>
              <a:rPr lang="en-GB" sz="2700" dirty="0">
                <a:latin typeface="SassoonPrimaryInfant" pitchFamily="2" charset="0"/>
              </a:rPr>
              <a:t>I</a:t>
            </a:r>
            <a:r>
              <a:rPr lang="en-GB" sz="2700" dirty="0" smtClean="0">
                <a:latin typeface="SassoonPrimaryInfant" pitchFamily="2" charset="0"/>
              </a:rPr>
              <a:t>dentifying errors or missing punctuation (apostrophes, commas, full stops) </a:t>
            </a:r>
          </a:p>
          <a:p>
            <a:pPr lvl="1"/>
            <a:r>
              <a:rPr lang="en-GB" sz="2700" dirty="0">
                <a:latin typeface="SassoonPrimaryInfant" pitchFamily="2" charset="0"/>
              </a:rPr>
              <a:t>I</a:t>
            </a:r>
            <a:r>
              <a:rPr lang="en-GB" sz="2700" dirty="0" smtClean="0">
                <a:latin typeface="SassoonPrimaryInfant" pitchFamily="2" charset="0"/>
              </a:rPr>
              <a:t>dentifying different sentence types </a:t>
            </a:r>
          </a:p>
          <a:p>
            <a:pPr lvl="1"/>
            <a:r>
              <a:rPr lang="en-GB" sz="2700" dirty="0" smtClean="0">
                <a:latin typeface="SassoonPrimaryInfant" pitchFamily="2" charset="0"/>
              </a:rPr>
              <a:t>Identifying word classes (nouns, verbs, adjectives)</a:t>
            </a:r>
          </a:p>
          <a:p>
            <a:pPr lvl="1"/>
            <a:r>
              <a:rPr lang="en-GB" sz="2700" dirty="0" smtClean="0">
                <a:latin typeface="SassoonPrimaryInfant" pitchFamily="2" charset="0"/>
              </a:rPr>
              <a:t>Adding suffixes</a:t>
            </a:r>
            <a:endParaRPr lang="en-GB" sz="2700" dirty="0">
              <a:latin typeface="SassoonPrimaryInfan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Grammar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05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SassoonPrimaryInfant" pitchFamily="2" charset="0"/>
              </a:rPr>
              <a:t>Writing is assessed through class work.</a:t>
            </a:r>
          </a:p>
          <a:p>
            <a:r>
              <a:rPr lang="en-GB" dirty="0" smtClean="0">
                <a:latin typeface="SassoonPrimaryInfant" pitchFamily="2" charset="0"/>
              </a:rPr>
              <a:t>Handwriting should be fully joined and all letters need to be correctly formed.</a:t>
            </a:r>
          </a:p>
          <a:p>
            <a:r>
              <a:rPr lang="en-GB" dirty="0" smtClean="0">
                <a:latin typeface="SassoonPrimaryInfant" pitchFamily="2" charset="0"/>
              </a:rPr>
              <a:t>The size and neatness of handwriting is very important. </a:t>
            </a:r>
          </a:p>
          <a:p>
            <a:r>
              <a:rPr lang="en-GB" dirty="0" smtClean="0">
                <a:latin typeface="SassoonPrimaryInfant" pitchFamily="2" charset="0"/>
              </a:rPr>
              <a:t>Helping at home – </a:t>
            </a:r>
          </a:p>
          <a:p>
            <a:pPr marL="109728" indent="0">
              <a:buNone/>
            </a:pPr>
            <a:r>
              <a:rPr lang="en-GB" dirty="0" smtClean="0">
                <a:latin typeface="SassoonPrimaryInfant" pitchFamily="2" charset="0"/>
              </a:rPr>
              <a:t>We will </a:t>
            </a:r>
            <a:r>
              <a:rPr lang="en-GB" dirty="0" smtClean="0">
                <a:latin typeface="SassoonPrimaryInfant" pitchFamily="2" charset="0"/>
              </a:rPr>
              <a:t>send home handwriting practice sheets in the coming weeks.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849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en-GB" dirty="0" smtClean="0">
                <a:latin typeface="SassoonPrimaryInfant" pitchFamily="2" charset="0"/>
              </a:rPr>
              <a:t>Children </a:t>
            </a:r>
            <a:r>
              <a:rPr lang="en-GB" dirty="0" smtClean="0">
                <a:latin typeface="SassoonPrimaryInfant" pitchFamily="2" charset="0"/>
              </a:rPr>
              <a:t>will have </a:t>
            </a:r>
            <a:r>
              <a:rPr lang="en-GB" dirty="0" smtClean="0">
                <a:latin typeface="SassoonPrimaryInfant" pitchFamily="2" charset="0"/>
              </a:rPr>
              <a:t>been prepared and </a:t>
            </a:r>
            <a:r>
              <a:rPr lang="en-GB" dirty="0" smtClean="0">
                <a:latin typeface="SassoonPrimaryInfant" pitchFamily="2" charset="0"/>
              </a:rPr>
              <a:t>will be</a:t>
            </a:r>
            <a:r>
              <a:rPr lang="en-GB" dirty="0" smtClean="0">
                <a:latin typeface="SassoonPrimaryInfant" pitchFamily="2" charset="0"/>
              </a:rPr>
              <a:t> </a:t>
            </a:r>
            <a:r>
              <a:rPr lang="en-GB" dirty="0" smtClean="0">
                <a:latin typeface="SassoonPrimaryInfant" pitchFamily="2" charset="0"/>
              </a:rPr>
              <a:t>familiar with the styles of questions.</a:t>
            </a:r>
          </a:p>
          <a:p>
            <a:r>
              <a:rPr lang="en-GB" dirty="0" smtClean="0">
                <a:latin typeface="SassoonPrimaryInfant" pitchFamily="2" charset="0"/>
              </a:rPr>
              <a:t>Children need to be well rested</a:t>
            </a:r>
            <a:r>
              <a:rPr lang="en-GB" dirty="0">
                <a:latin typeface="SassoonPrimaryInfant" pitchFamily="2" charset="0"/>
              </a:rPr>
              <a:t> </a:t>
            </a:r>
            <a:r>
              <a:rPr lang="en-GB" dirty="0" smtClean="0">
                <a:latin typeface="SassoonPrimaryInfant" pitchFamily="2" charset="0"/>
              </a:rPr>
              <a:t>(early bed times).</a:t>
            </a:r>
            <a:endParaRPr lang="en-GB" dirty="0">
              <a:latin typeface="SassoonPrimaryInfant" pitchFamily="2" charset="0"/>
            </a:endParaRPr>
          </a:p>
          <a:p>
            <a:r>
              <a:rPr lang="en-GB" dirty="0" smtClean="0">
                <a:latin typeface="SassoonPrimaryInfant" pitchFamily="2" charset="0"/>
              </a:rPr>
              <a:t>Do NOT mention tests to your child.</a:t>
            </a:r>
            <a:endParaRPr lang="en-GB" dirty="0">
              <a:latin typeface="SassoonPrimaryInfant" pitchFamily="2" charset="0"/>
            </a:endParaRPr>
          </a:p>
          <a:p>
            <a:r>
              <a:rPr lang="en-GB" dirty="0" smtClean="0">
                <a:latin typeface="SassoonPrimaryInfant" pitchFamily="2" charset="0"/>
              </a:rPr>
              <a:t>You will be informed whether your child has reached Age Related Expectation at the end of the year.</a:t>
            </a:r>
          </a:p>
          <a:p>
            <a:r>
              <a:rPr lang="en-GB" dirty="0" smtClean="0">
                <a:latin typeface="SassoonPrimaryInfant" pitchFamily="2" charset="0"/>
              </a:rPr>
              <a:t>Bring your child to school as normal and leave everything else to us!</a:t>
            </a: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 smtClean="0"/>
              <a:t>Other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62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383</TotalTime>
  <Words>403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KS1 SATs Information</vt:lpstr>
      <vt:lpstr>What Parents Need to Know</vt:lpstr>
      <vt:lpstr>Reading Papers</vt:lpstr>
      <vt:lpstr>Maths Papers</vt:lpstr>
      <vt:lpstr>Spelling</vt:lpstr>
      <vt:lpstr>Grammar</vt:lpstr>
      <vt:lpstr>Writing</vt:lpstr>
      <vt:lpstr>Other information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 Lockett</dc:creator>
  <cp:lastModifiedBy>Emma Grannell</cp:lastModifiedBy>
  <cp:revision>14</cp:revision>
  <dcterms:created xsi:type="dcterms:W3CDTF">2017-04-17T15:25:14Z</dcterms:created>
  <dcterms:modified xsi:type="dcterms:W3CDTF">2018-11-12T17:09:04Z</dcterms:modified>
</cp:coreProperties>
</file>